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75" r:id="rId3"/>
    <p:sldId id="277" r:id="rId4"/>
    <p:sldId id="281" r:id="rId5"/>
    <p:sldId id="307" r:id="rId6"/>
    <p:sldId id="278" r:id="rId7"/>
    <p:sldId id="282" r:id="rId8"/>
    <p:sldId id="283" r:id="rId9"/>
    <p:sldId id="299" r:id="rId10"/>
    <p:sldId id="284" r:id="rId11"/>
    <p:sldId id="300" r:id="rId12"/>
    <p:sldId id="306" r:id="rId13"/>
    <p:sldId id="295" r:id="rId14"/>
    <p:sldId id="296" r:id="rId15"/>
    <p:sldId id="304" r:id="rId16"/>
    <p:sldId id="298" r:id="rId17"/>
    <p:sldId id="305" r:id="rId18"/>
    <p:sldId id="285" r:id="rId19"/>
    <p:sldId id="286" r:id="rId20"/>
    <p:sldId id="287" r:id="rId21"/>
    <p:sldId id="288" r:id="rId22"/>
    <p:sldId id="290" r:id="rId23"/>
    <p:sldId id="291" r:id="rId24"/>
    <p:sldId id="292" r:id="rId25"/>
    <p:sldId id="293" r:id="rId26"/>
    <p:sldId id="294" r:id="rId27"/>
    <p:sldId id="28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5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15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7/1/16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0" y="6611779"/>
            <a:ext cx="259080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1000" dirty="0">
                <a:solidFill>
                  <a:srgbClr val="000000"/>
                </a:solidFill>
              </a:rPr>
              <a:t>Copyright © CISST ERC, </a:t>
            </a:r>
            <a:r>
              <a:rPr lang="en-US" sz="1000" dirty="0" smtClean="0">
                <a:solidFill>
                  <a:srgbClr val="000000"/>
                </a:solidFill>
              </a:rPr>
              <a:t>LCSR, 2016</a:t>
            </a:r>
            <a:endParaRPr lang="en-US" sz="1000" dirty="0">
              <a:solidFill>
                <a:srgbClr val="000000"/>
              </a:solidFill>
            </a:endParaRPr>
          </a:p>
        </p:txBody>
      </p:sp>
      <p:grpSp>
        <p:nvGrpSpPr>
          <p:cNvPr id="1029" name="Group 5"/>
          <p:cNvGrpSpPr>
            <a:grpSpLocks/>
          </p:cNvGrpSpPr>
          <p:nvPr/>
        </p:nvGrpSpPr>
        <p:grpSpPr bwMode="auto">
          <a:xfrm>
            <a:off x="2743200" y="6324600"/>
            <a:ext cx="6062664" cy="304800"/>
            <a:chOff x="1728" y="4128"/>
            <a:chExt cx="3819" cy="192"/>
          </a:xfrm>
        </p:grpSpPr>
        <p:pic>
          <p:nvPicPr>
            <p:cNvPr id="1030" name="Picture 6" descr="ERCLogoSmallColor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24" y="4128"/>
              <a:ext cx="123" cy="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1" name="Text Box 7"/>
            <p:cNvSpPr txBox="1">
              <a:spLocks noChangeArrowheads="1"/>
            </p:cNvSpPr>
            <p:nvPr/>
          </p:nvSpPr>
          <p:spPr bwMode="auto">
            <a:xfrm>
              <a:off x="1728" y="4166"/>
              <a:ext cx="3696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rgbClr val="808080"/>
                  </a:solidFill>
                </a:rPr>
                <a:t>NSF Engineering Research Center for Computer Integrated Surgical Systems and </a:t>
              </a:r>
              <a:r>
                <a:rPr lang="en-US" sz="1000" b="1" dirty="0" smtClean="0">
                  <a:solidFill>
                    <a:srgbClr val="808080"/>
                  </a:solidFill>
                </a:rPr>
                <a:t>Technology         </a:t>
              </a:r>
              <a:endParaRPr lang="en-US" sz="1000" b="1" dirty="0">
                <a:solidFill>
                  <a:srgbClr val="808080"/>
                </a:solidFill>
              </a:endParaRPr>
            </a:p>
          </p:txBody>
        </p:sp>
      </p:grp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048000" y="6553200"/>
            <a:ext cx="58674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 dirty="0" smtClean="0">
                <a:solidFill>
                  <a:srgbClr val="808080"/>
                </a:solidFill>
              </a:rPr>
              <a:t>Laboratory for Computational Sensing and Robotics</a:t>
            </a:r>
            <a:endParaRPr lang="en-US" sz="1000" b="1" dirty="0">
              <a:solidFill>
                <a:srgbClr val="808080"/>
              </a:solidFill>
            </a:endParaRPr>
          </a:p>
        </p:txBody>
      </p:sp>
      <p:pic>
        <p:nvPicPr>
          <p:cNvPr id="11" name="Picture 10" descr="LCSR-logo-cropped.jpg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792"/>
          <a:stretch/>
        </p:blipFill>
        <p:spPr>
          <a:xfrm>
            <a:off x="8839200" y="6477000"/>
            <a:ext cx="189348" cy="2346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2288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6860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1432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6004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3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dVRK</a:t>
            </a:r>
            <a:r>
              <a:rPr lang="en-US" dirty="0" smtClean="0"/>
              <a:t> Hamlyn 2016</a:t>
            </a:r>
            <a:br>
              <a:rPr lang="en-US" dirty="0" smtClean="0"/>
            </a:br>
            <a:r>
              <a:rPr lang="en-US" dirty="0" smtClean="0"/>
              <a:t>User </a:t>
            </a:r>
            <a:r>
              <a:rPr lang="en-US" dirty="0" err="1" smtClean="0"/>
              <a:t>meetup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Anton Deguet, Peter </a:t>
            </a:r>
            <a:r>
              <a:rPr lang="en-US" dirty="0" err="1" smtClean="0"/>
              <a:t>Kazanzides</a:t>
            </a:r>
            <a:endParaRPr lang="en-US" dirty="0" smtClean="0"/>
          </a:p>
          <a:p>
            <a:r>
              <a:rPr lang="en-US" dirty="0" smtClean="0"/>
              <a:t>Johns Hopkins University</a:t>
            </a:r>
          </a:p>
          <a:p>
            <a:r>
              <a:rPr lang="en-US" dirty="0" smtClean="0"/>
              <a:t>June 25, 2016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803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01/16 rev 1.3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14350" indent="-457200"/>
            <a:r>
              <a:rPr lang="en-US" sz="2000" dirty="0" smtClean="0"/>
              <a:t>Tool configuration file</a:t>
            </a:r>
          </a:p>
          <a:p>
            <a:pPr marL="914400" lvl="1" indent="-457200"/>
            <a:r>
              <a:rPr lang="en-US" sz="2000" dirty="0" smtClean="0"/>
              <a:t>DH, coupling, joint limits in a single file</a:t>
            </a:r>
          </a:p>
          <a:p>
            <a:pPr marL="914400" lvl="1" indent="-457200"/>
            <a:r>
              <a:rPr lang="en-US" sz="2000" dirty="0" smtClean="0"/>
              <a:t>Coupling can be changed dynamically</a:t>
            </a:r>
            <a:r>
              <a:rPr lang="en-US" sz="2000" dirty="0"/>
              <a:t> </a:t>
            </a:r>
            <a:r>
              <a:rPr lang="en-US" sz="2000" dirty="0" smtClean="0"/>
              <a:t>so trajectories can be used during homing/engage procedure, side effect is better PSM PIDs</a:t>
            </a:r>
          </a:p>
          <a:p>
            <a:pPr marL="514350" indent="-457200"/>
            <a:r>
              <a:rPr lang="en-US" sz="2000" dirty="0" smtClean="0"/>
              <a:t>Better homing</a:t>
            </a:r>
          </a:p>
          <a:p>
            <a:pPr marL="914400" lvl="1" indent="-457200"/>
            <a:r>
              <a:rPr lang="en-US" sz="2000" dirty="0" smtClean="0"/>
              <a:t>Potentiometer calibration</a:t>
            </a:r>
          </a:p>
          <a:p>
            <a:pPr marL="914400" lvl="1" indent="-457200"/>
            <a:r>
              <a:rPr lang="en-US" sz="2000" dirty="0" smtClean="0"/>
              <a:t>PSM doesn’t move if tool is present</a:t>
            </a:r>
          </a:p>
          <a:p>
            <a:pPr marL="914400" lvl="1" indent="-457200"/>
            <a:r>
              <a:rPr lang="en-US" sz="2000" dirty="0" smtClean="0"/>
              <a:t>MTM roll limit search performed only once</a:t>
            </a:r>
          </a:p>
          <a:p>
            <a:pPr marL="514350" indent="-457200"/>
            <a:r>
              <a:rPr lang="en-US" sz="2000" dirty="0" smtClean="0"/>
              <a:t>Improved some safety checks to avoid false alarms</a:t>
            </a:r>
          </a:p>
          <a:p>
            <a:pPr marL="514350" indent="-457200"/>
            <a:r>
              <a:rPr lang="en-US" sz="2000" dirty="0" smtClean="0"/>
              <a:t>Added kinematic simulation (live demo?)</a:t>
            </a:r>
          </a:p>
          <a:p>
            <a:pPr marL="514350" indent="-457200"/>
            <a:r>
              <a:rPr lang="en-US" sz="2000" dirty="0" smtClean="0"/>
              <a:t>Added </a:t>
            </a:r>
            <a:r>
              <a:rPr lang="en-US" sz="2000" dirty="0" err="1" smtClean="0"/>
              <a:t>SetWrench</a:t>
            </a:r>
            <a:r>
              <a:rPr lang="en-US" sz="2000" dirty="0" smtClean="0"/>
              <a:t> methods with ROS topics</a:t>
            </a:r>
          </a:p>
        </p:txBody>
      </p:sp>
    </p:spTree>
    <p:extLst>
      <p:ext uri="{BB962C8B-B14F-4D97-AF65-F5344CB8AC3E}">
        <p14:creationId xmlns:p14="http://schemas.microsoft.com/office/powerpoint/2010/main" val="1087621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rev 1.3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000" dirty="0" smtClean="0"/>
              <a:t>More on potentiometers</a:t>
            </a:r>
          </a:p>
          <a:p>
            <a:pPr marL="400050"/>
            <a:r>
              <a:rPr lang="en-US" sz="2000" dirty="0" smtClean="0"/>
              <a:t>Readings are noisy and delayed</a:t>
            </a:r>
          </a:p>
          <a:p>
            <a:pPr marL="800100" lvl="1"/>
            <a:r>
              <a:rPr lang="en-US" sz="2000" dirty="0" smtClean="0"/>
              <a:t>Filtering (</a:t>
            </a:r>
            <a:r>
              <a:rPr lang="en-US" sz="2000" dirty="0" err="1" smtClean="0"/>
              <a:t>avg</a:t>
            </a:r>
            <a:r>
              <a:rPr lang="en-US" sz="2000" dirty="0" smtClean="0"/>
              <a:t>) when a precise value is needed, e.g. homing</a:t>
            </a:r>
          </a:p>
          <a:p>
            <a:pPr marL="800100" lvl="1"/>
            <a:r>
              <a:rPr lang="en-US" sz="2000" dirty="0" smtClean="0"/>
              <a:t>Redundancy check now takes time into account (fails if multiple consecutive values are off)</a:t>
            </a:r>
          </a:p>
          <a:p>
            <a:pPr marL="400050"/>
            <a:r>
              <a:rPr lang="en-US" sz="2000" dirty="0" smtClean="0"/>
              <a:t>Calibration was off</a:t>
            </a:r>
          </a:p>
          <a:p>
            <a:pPr marL="800100" lvl="1"/>
            <a:r>
              <a:rPr lang="en-US" sz="2000" dirty="0" smtClean="0"/>
              <a:t>Calibrate scales using encoders (~2%)</a:t>
            </a:r>
            <a:br>
              <a:rPr lang="en-US" sz="2000" dirty="0" smtClean="0"/>
            </a:br>
            <a:r>
              <a:rPr lang="en-US" sz="2000" dirty="0" smtClean="0"/>
              <a:t>Important for large motions </a:t>
            </a:r>
            <a:r>
              <a:rPr lang="en-US" sz="2000" dirty="0" smtClean="0">
                <a:sym typeface="Wingdings"/>
              </a:rPr>
              <a:t></a:t>
            </a:r>
            <a:endParaRPr lang="en-US" sz="2000" dirty="0" smtClean="0"/>
          </a:p>
          <a:p>
            <a:pPr marL="800100" lvl="1"/>
            <a:r>
              <a:rPr lang="en-US" sz="2000" dirty="0" smtClean="0"/>
              <a:t>Calibrate offsets using</a:t>
            </a:r>
            <a:br>
              <a:rPr lang="en-US" sz="2000" dirty="0" smtClean="0"/>
            </a:br>
            <a:r>
              <a:rPr lang="en-US" sz="2000" dirty="0" smtClean="0"/>
              <a:t>physical features</a:t>
            </a:r>
          </a:p>
          <a:p>
            <a:pPr marL="1143000" lvl="2"/>
            <a:r>
              <a:rPr lang="en-US" sz="1800" dirty="0" smtClean="0"/>
              <a:t>Easy on PSM joints 4-7 (&lt;2 degrees)</a:t>
            </a:r>
            <a:br>
              <a:rPr lang="en-US" sz="1800" dirty="0" smtClean="0"/>
            </a:br>
            <a:r>
              <a:rPr lang="en-US" sz="1800" dirty="0" smtClean="0"/>
              <a:t>Not large effect on accuracy </a:t>
            </a:r>
            <a:r>
              <a:rPr lang="en-US" sz="1800" dirty="0" smtClean="0">
                <a:sym typeface="Wingdings"/>
              </a:rPr>
              <a:t></a:t>
            </a:r>
            <a:endParaRPr lang="en-US" sz="1800" dirty="0" smtClean="0"/>
          </a:p>
          <a:p>
            <a:pPr marL="1143000" lvl="2"/>
            <a:r>
              <a:rPr lang="en-US" sz="1800" dirty="0" smtClean="0"/>
              <a:t>No solution yet for all others joints </a:t>
            </a:r>
          </a:p>
        </p:txBody>
      </p:sp>
      <p:pic>
        <p:nvPicPr>
          <p:cNvPr id="2" name="Picture 1" descr="psm-pot-calib-lego-in-pla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900" y="2895600"/>
            <a:ext cx="1943100" cy="2590800"/>
          </a:xfrm>
          <a:prstGeom prst="rect">
            <a:avLst/>
          </a:prstGeom>
        </p:spPr>
      </p:pic>
      <p:pic>
        <p:nvPicPr>
          <p:cNvPr id="6" name="Picture 5" descr="psm-pot-calib-plate-in-plac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835400"/>
            <a:ext cx="1854200" cy="247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01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09600"/>
          </a:xfrm>
        </p:spPr>
        <p:txBody>
          <a:bodyPr/>
          <a:lstStyle/>
          <a:p>
            <a:r>
              <a:rPr lang="en-US" dirty="0" smtClean="0"/>
              <a:t>Hardware update: Ethernet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21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update: SUJ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is-IS" sz="2000" dirty="0" smtClean="0"/>
              <a:t>New dSIB (daVinci Setup Interface Board)</a:t>
            </a:r>
            <a:endParaRPr lang="is-IS" sz="2000" dirty="0"/>
          </a:p>
          <a:p>
            <a:pPr marL="400050"/>
            <a:r>
              <a:rPr lang="is-IS" sz="2000" dirty="0" smtClean="0"/>
              <a:t>Single FPGA/QLA board for all 4 SUJs</a:t>
            </a:r>
          </a:p>
          <a:p>
            <a:pPr marL="400050"/>
            <a:r>
              <a:rPr lang="is-IS" sz="2000" dirty="0" smtClean="0"/>
              <a:t>Motor power used to release breaks</a:t>
            </a:r>
          </a:p>
          <a:p>
            <a:pPr marL="400050"/>
            <a:r>
              <a:rPr lang="is-IS" sz="2000" dirty="0" smtClean="0"/>
              <a:t>Analog inputs used to read potentiometers</a:t>
            </a:r>
          </a:p>
          <a:p>
            <a:pPr marL="400050"/>
            <a:r>
              <a:rPr lang="is-IS" sz="2000" dirty="0" smtClean="0"/>
              <a:t>Digital outputs used to:</a:t>
            </a:r>
          </a:p>
          <a:p>
            <a:pPr marL="800100" lvl="1"/>
            <a:r>
              <a:rPr lang="is-IS" sz="2000" dirty="0" smtClean="0"/>
              <a:t>Control multiplexer for potentiometers, SUJs have 6 joints x 2 redundant pots x 4 arms potentiometers, QLA have 4 analog inputs</a:t>
            </a:r>
          </a:p>
          <a:p>
            <a:pPr marL="800100" lvl="1"/>
            <a:r>
              <a:rPr lang="is-IS" sz="2000" dirty="0" smtClean="0"/>
              <a:t>Control PWM drive on dSIB for PSM 3 lift</a:t>
            </a:r>
          </a:p>
          <a:p>
            <a:pPr marL="400050"/>
            <a:r>
              <a:rPr lang="is-IS" sz="2000" dirty="0" smtClean="0"/>
              <a:t>Status</a:t>
            </a:r>
          </a:p>
          <a:p>
            <a:pPr marL="800100" lvl="1"/>
            <a:r>
              <a:rPr lang="is-IS" sz="2000" dirty="0" smtClean="0"/>
              <a:t>Testing dSIB rev 3.0</a:t>
            </a:r>
          </a:p>
          <a:p>
            <a:pPr marL="800100" lvl="1"/>
            <a:r>
              <a:rPr lang="is-IS" sz="2000" dirty="0"/>
              <a:t>Have to design enclosure, mounted on </a:t>
            </a:r>
            <a:r>
              <a:rPr lang="is-IS" sz="2000" dirty="0" smtClean="0"/>
              <a:t>patient side cart</a:t>
            </a:r>
            <a:endParaRPr lang="is-IS" sz="2000" dirty="0"/>
          </a:p>
        </p:txBody>
      </p:sp>
    </p:spTree>
    <p:extLst>
      <p:ext uri="{BB962C8B-B14F-4D97-AF65-F5344CB8AC3E}">
        <p14:creationId xmlns:p14="http://schemas.microsoft.com/office/powerpoint/2010/main" val="1413008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09600"/>
          </a:xfrm>
        </p:spPr>
        <p:txBody>
          <a:bodyPr/>
          <a:lstStyle/>
          <a:p>
            <a:r>
              <a:rPr lang="en-US" dirty="0" smtClean="0"/>
              <a:t>Hardware update: SUJ</a:t>
            </a:r>
            <a:endParaRPr lang="en-US" dirty="0"/>
          </a:p>
        </p:txBody>
      </p:sp>
      <p:pic>
        <p:nvPicPr>
          <p:cNvPr id="3" name="Picture 2" descr="IMG_1030.JP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38300" y="1511300"/>
            <a:ext cx="5791200" cy="43434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1676400" y="3276600"/>
            <a:ext cx="2667000" cy="1143000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676400" y="2209800"/>
            <a:ext cx="26670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8200" y="19812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QLA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14400" y="4202668"/>
            <a:ext cx="68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dSIB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6096000" y="1828800"/>
            <a:ext cx="1066800" cy="381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239000" y="1600200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639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09600"/>
          </a:xfrm>
        </p:spPr>
        <p:txBody>
          <a:bodyPr/>
          <a:lstStyle/>
          <a:p>
            <a:r>
              <a:rPr lang="en-US" dirty="0" smtClean="0"/>
              <a:t>Hardware update: SUJ</a:t>
            </a:r>
            <a:endParaRPr lang="en-US" dirty="0"/>
          </a:p>
        </p:txBody>
      </p:sp>
      <p:pic>
        <p:nvPicPr>
          <p:cNvPr id="3" name="Picture 2" descr="IMG_1033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990600"/>
            <a:ext cx="4114800" cy="3086100"/>
          </a:xfrm>
          <a:prstGeom prst="rect">
            <a:avLst/>
          </a:prstGeom>
        </p:spPr>
      </p:pic>
      <p:pic>
        <p:nvPicPr>
          <p:cNvPr id="5" name="Picture 4" descr="dvrk-suj-calib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27140" r="822" b="43033"/>
          <a:stretch/>
        </p:blipFill>
        <p:spPr>
          <a:xfrm>
            <a:off x="685800" y="4343400"/>
            <a:ext cx="7891370" cy="17500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1295400"/>
            <a:ext cx="350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Potentiometer calibration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Add labels on joints (we will provide </a:t>
            </a:r>
            <a:r>
              <a:rPr lang="en-US" dirty="0" err="1" smtClean="0"/>
              <a:t>pdf</a:t>
            </a:r>
            <a:r>
              <a:rPr lang="en-US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Move to known positions, joint by joint and enter in GUI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Code computes slopes and offsets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Copy/paste output in configuration file (JSON)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662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09600"/>
          </a:xfrm>
        </p:spPr>
        <p:txBody>
          <a:bodyPr/>
          <a:lstStyle/>
          <a:p>
            <a:r>
              <a:rPr lang="en-US" dirty="0" smtClean="0"/>
              <a:t>Hardware update: Endoscope Focus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857500"/>
            <a:ext cx="4191000" cy="3143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6019800"/>
            <a:ext cx="721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jhu-dvrk</a:t>
            </a:r>
            <a:r>
              <a:rPr lang="en-US" dirty="0"/>
              <a:t>/</a:t>
            </a:r>
            <a:r>
              <a:rPr lang="en-US" dirty="0" err="1"/>
              <a:t>sawIntuitiveResearchKit</a:t>
            </a:r>
            <a:r>
              <a:rPr lang="en-US" dirty="0"/>
              <a:t>/wiki/Full-da-Vinci</a:t>
            </a:r>
          </a:p>
        </p:txBody>
      </p:sp>
      <p:pic>
        <p:nvPicPr>
          <p:cNvPr id="7" name="Picture 6" descr="IMG_1034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857500"/>
            <a:ext cx="4191000" cy="31432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5800" y="1143000"/>
            <a:ext cx="74815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 endoscope focus using </a:t>
            </a:r>
            <a:r>
              <a:rPr lang="en-US" dirty="0" err="1" smtClean="0"/>
              <a:t>dVRK</a:t>
            </a:r>
            <a:r>
              <a:rPr lang="en-US" dirty="0" smtClean="0"/>
              <a:t> digital outputs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Custom cable (done)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Software (to do)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jhu-dvrk</a:t>
            </a:r>
            <a:r>
              <a:rPr lang="en-US" dirty="0"/>
              <a:t>/</a:t>
            </a:r>
            <a:r>
              <a:rPr lang="en-US" dirty="0" err="1"/>
              <a:t>sawIntuitiveResearchKit</a:t>
            </a:r>
            <a:r>
              <a:rPr lang="en-US" dirty="0"/>
              <a:t>/wiki/Full-da-Vinci</a:t>
            </a:r>
          </a:p>
        </p:txBody>
      </p:sp>
    </p:spTree>
    <p:extLst>
      <p:ext uri="{BB962C8B-B14F-4D97-AF65-F5344CB8AC3E}">
        <p14:creationId xmlns:p14="http://schemas.microsoft.com/office/powerpoint/2010/main" val="3052026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updates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219200"/>
            <a:ext cx="7772400" cy="533400"/>
          </a:xfrm>
        </p:spPr>
        <p:txBody>
          <a:bodyPr/>
          <a:lstStyle/>
          <a:p>
            <a:pPr marL="57150" indent="0">
              <a:buNone/>
            </a:pPr>
            <a:r>
              <a:rPr lang="is-IS" sz="2400" dirty="0" smtClean="0"/>
              <a:t>Heat sink for ECM/SUJ</a:t>
            </a:r>
          </a:p>
          <a:p>
            <a:pPr marL="57150" indent="0">
              <a:buNone/>
            </a:pPr>
            <a:endParaRPr lang="is-IS" sz="2400" dirty="0"/>
          </a:p>
          <a:p>
            <a:pPr marL="57150" indent="0">
              <a:buNone/>
            </a:pPr>
            <a:endParaRPr lang="is-IS" sz="2400" dirty="0" smtClean="0"/>
          </a:p>
          <a:p>
            <a:pPr marL="57150" indent="0">
              <a:buNone/>
            </a:pPr>
            <a:endParaRPr lang="is-IS" sz="2400" dirty="0"/>
          </a:p>
          <a:p>
            <a:pPr marL="57150" indent="0">
              <a:buNone/>
            </a:pPr>
            <a:endParaRPr lang="is-IS" sz="2400" dirty="0" smtClean="0"/>
          </a:p>
          <a:p>
            <a:pPr marL="57150" indent="0">
              <a:buNone/>
            </a:pPr>
            <a:endParaRPr lang="is-IS" sz="2400" dirty="0" smtClean="0"/>
          </a:p>
        </p:txBody>
      </p:sp>
      <p:pic>
        <p:nvPicPr>
          <p:cNvPr id="2" name="Picture 1" descr="IMG_0873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6400"/>
            <a:ext cx="3860800" cy="2895600"/>
          </a:xfrm>
          <a:prstGeom prst="rect">
            <a:avLst/>
          </a:prstGeom>
        </p:spPr>
      </p:pic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4419600" y="19050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57150" indent="0">
              <a:buFontTx/>
              <a:buNone/>
            </a:pPr>
            <a:r>
              <a:rPr lang="is-IS" sz="2400" dirty="0" smtClean="0"/>
              <a:t>Head sensor?</a:t>
            </a:r>
          </a:p>
          <a:p>
            <a:pPr marL="57150" indent="0">
              <a:buFontTx/>
              <a:buNone/>
            </a:pPr>
            <a:endParaRPr lang="is-IS" sz="2400" dirty="0" smtClean="0"/>
          </a:p>
          <a:p>
            <a:pPr marL="57150" indent="0">
              <a:buFontTx/>
              <a:buNone/>
            </a:pPr>
            <a:endParaRPr lang="is-IS" sz="2400" dirty="0" smtClean="0"/>
          </a:p>
          <a:p>
            <a:pPr marL="57150" indent="0">
              <a:buFontTx/>
              <a:buNone/>
            </a:pPr>
            <a:endParaRPr lang="is-IS" sz="2400" dirty="0" smtClean="0"/>
          </a:p>
          <a:p>
            <a:pPr marL="57150" indent="0">
              <a:buFontTx/>
              <a:buNone/>
            </a:pPr>
            <a:endParaRPr lang="is-IS" sz="2400" dirty="0" smtClean="0"/>
          </a:p>
          <a:p>
            <a:pPr marL="57150" indent="0">
              <a:buFontTx/>
              <a:buNone/>
            </a:pPr>
            <a:endParaRPr lang="is-IS" sz="2400" dirty="0" smtClean="0"/>
          </a:p>
        </p:txBody>
      </p:sp>
      <p:pic>
        <p:nvPicPr>
          <p:cNvPr id="3" name="Picture 2" descr="IMG_1032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02100" y="2908300"/>
            <a:ext cx="37592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2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400" dirty="0" smtClean="0"/>
              <a:t>More logic implemented in the console component</a:t>
            </a:r>
          </a:p>
          <a:p>
            <a:pPr marL="514350" indent="-457200"/>
            <a:r>
              <a:rPr lang="en-US" sz="2400" dirty="0" smtClean="0"/>
              <a:t>Better management of transitions between components, e.g. </a:t>
            </a:r>
            <a:r>
              <a:rPr lang="en-US" sz="2400" dirty="0" err="1" smtClean="0"/>
              <a:t>teleop</a:t>
            </a:r>
            <a:r>
              <a:rPr lang="en-US" sz="2400" dirty="0" smtClean="0"/>
              <a:t> PSM / ECM</a:t>
            </a:r>
          </a:p>
          <a:p>
            <a:pPr marL="514350" indent="-457200"/>
            <a:r>
              <a:rPr lang="en-US" sz="2400" dirty="0" smtClean="0"/>
              <a:t>Less code in each </a:t>
            </a:r>
            <a:r>
              <a:rPr lang="en-US" sz="2400" dirty="0" err="1" smtClean="0"/>
              <a:t>teleop</a:t>
            </a:r>
            <a:r>
              <a:rPr lang="en-US" sz="2400" dirty="0" smtClean="0"/>
              <a:t> component</a:t>
            </a:r>
          </a:p>
          <a:p>
            <a:pPr marL="514350" indent="-457200"/>
            <a:r>
              <a:rPr lang="en-US" sz="2400" dirty="0" smtClean="0"/>
              <a:t>Control all components from a single point (</a:t>
            </a:r>
            <a:r>
              <a:rPr lang="en-US" sz="2400" dirty="0" err="1" smtClean="0"/>
              <a:t>Qt</a:t>
            </a:r>
            <a:r>
              <a:rPr lang="en-US" sz="2400" dirty="0" smtClean="0"/>
              <a:t> Widget, ROS topics, </a:t>
            </a:r>
            <a:r>
              <a:rPr lang="is-IS" sz="2400" dirty="0" smtClean="0"/>
              <a:t>…)</a:t>
            </a:r>
            <a:endParaRPr lang="is-IS" dirty="0"/>
          </a:p>
          <a:p>
            <a:pPr marL="914400" lvl="1" indent="-457200"/>
            <a:r>
              <a:rPr lang="is-IS" sz="2400" dirty="0" smtClean="0"/>
              <a:t>Home, power off arms</a:t>
            </a:r>
          </a:p>
          <a:p>
            <a:pPr marL="914400" lvl="1" indent="-457200"/>
            <a:r>
              <a:rPr lang="is-IS" sz="2400" dirty="0" smtClean="0"/>
              <a:t>Start stop teleoperations, set scale</a:t>
            </a:r>
          </a:p>
          <a:p>
            <a:pPr marL="514350" indent="-457200"/>
            <a:r>
              <a:rPr lang="is-IS" sz="2400" dirty="0" smtClean="0"/>
              <a:t>Console Qt widget stays visible </a:t>
            </a:r>
          </a:p>
        </p:txBody>
      </p:sp>
    </p:spTree>
    <p:extLst>
      <p:ext uri="{BB962C8B-B14F-4D97-AF65-F5344CB8AC3E}">
        <p14:creationId xmlns:p14="http://schemas.microsoft.com/office/powerpoint/2010/main" val="3893256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vrk-suj-cali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04800"/>
            <a:ext cx="8686800" cy="583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6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 introduction</a:t>
            </a:r>
          </a:p>
          <a:p>
            <a:r>
              <a:rPr lang="en-US" dirty="0" smtClean="0"/>
              <a:t>Brief history</a:t>
            </a:r>
          </a:p>
          <a:p>
            <a:r>
              <a:rPr lang="en-US" dirty="0" smtClean="0"/>
              <a:t>Updates</a:t>
            </a:r>
          </a:p>
          <a:p>
            <a:pPr lvl="1"/>
            <a:r>
              <a:rPr lang="en-US" dirty="0" smtClean="0"/>
              <a:t>Hardware</a:t>
            </a:r>
          </a:p>
          <a:p>
            <a:pPr lvl="2"/>
            <a:r>
              <a:rPr lang="en-US" dirty="0" smtClean="0"/>
              <a:t>Ethernet</a:t>
            </a:r>
          </a:p>
          <a:p>
            <a:pPr lvl="2"/>
            <a:r>
              <a:rPr lang="en-US" dirty="0" smtClean="0"/>
              <a:t>SUJs</a:t>
            </a:r>
          </a:p>
          <a:p>
            <a:pPr lvl="1"/>
            <a:r>
              <a:rPr lang="en-US" dirty="0" smtClean="0"/>
              <a:t>Software</a:t>
            </a:r>
          </a:p>
          <a:p>
            <a:pPr lvl="2"/>
            <a:r>
              <a:rPr lang="en-US" dirty="0" smtClean="0"/>
              <a:t>Main features in upcoming 1.4</a:t>
            </a:r>
            <a:endParaRPr lang="en-US" dirty="0"/>
          </a:p>
          <a:p>
            <a:pPr lvl="2"/>
            <a:r>
              <a:rPr lang="en-US" dirty="0" smtClean="0"/>
              <a:t>Python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 err="1" smtClean="0"/>
              <a:t>Matlab</a:t>
            </a:r>
            <a:r>
              <a:rPr lang="en-US" dirty="0" smtClean="0"/>
              <a:t> ROS wrappers</a:t>
            </a:r>
            <a:endParaRPr lang="en-US" dirty="0"/>
          </a:p>
          <a:p>
            <a:r>
              <a:rPr lang="en-US" dirty="0" smtClean="0"/>
              <a:t>Future developments</a:t>
            </a:r>
          </a:p>
        </p:txBody>
      </p:sp>
    </p:spTree>
    <p:extLst>
      <p:ext uri="{BB962C8B-B14F-4D97-AF65-F5344CB8AC3E}">
        <p14:creationId xmlns:p14="http://schemas.microsoft.com/office/powerpoint/2010/main" val="187472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400" dirty="0" err="1" smtClean="0"/>
              <a:t>Teleop</a:t>
            </a:r>
            <a:r>
              <a:rPr lang="en-US" sz="2400" dirty="0" smtClean="0"/>
              <a:t> PSM</a:t>
            </a:r>
          </a:p>
          <a:p>
            <a:pPr marL="514350" indent="-457200"/>
            <a:r>
              <a:rPr lang="en-US" sz="2400" dirty="0" smtClean="0"/>
              <a:t>Less events managed by component, tool clutch and operator present are handled by the console</a:t>
            </a:r>
          </a:p>
          <a:p>
            <a:pPr marL="514350" indent="-457200"/>
            <a:r>
              <a:rPr lang="en-US" sz="2400" dirty="0" smtClean="0"/>
              <a:t>Use new “state machine” class for a cleaner implementation, can be easily derived</a:t>
            </a:r>
          </a:p>
          <a:p>
            <a:pPr marL="514350" indent="-457200"/>
            <a:r>
              <a:rPr lang="en-US" sz="2400" dirty="0" smtClean="0"/>
              <a:t>Added states and transitions:</a:t>
            </a:r>
          </a:p>
          <a:p>
            <a:pPr marL="914400" lvl="1" indent="-457200"/>
            <a:r>
              <a:rPr lang="en-US" sz="2400" dirty="0" smtClean="0"/>
              <a:t>Is PSM ready?</a:t>
            </a:r>
          </a:p>
          <a:p>
            <a:pPr marL="914400" lvl="1" indent="-457200"/>
            <a:r>
              <a:rPr lang="en-US" sz="2400" dirty="0" smtClean="0"/>
              <a:t>Is MTM ready?</a:t>
            </a:r>
          </a:p>
          <a:p>
            <a:pPr marL="914400" lvl="1" indent="-457200"/>
            <a:r>
              <a:rPr lang="en-US" sz="2400" dirty="0" smtClean="0"/>
              <a:t>Is MTM aligned?</a:t>
            </a:r>
          </a:p>
          <a:p>
            <a:pPr marL="514350" indent="-457200"/>
            <a:r>
              <a:rPr lang="en-US" sz="2400" dirty="0" smtClean="0"/>
              <a:t>Better MTM orientation lock in clutch mode</a:t>
            </a:r>
            <a:endParaRPr lang="is-IS" sz="2400" dirty="0" smtClean="0"/>
          </a:p>
        </p:txBody>
      </p:sp>
    </p:spTree>
    <p:extLst>
      <p:ext uri="{BB962C8B-B14F-4D97-AF65-F5344CB8AC3E}">
        <p14:creationId xmlns:p14="http://schemas.microsoft.com/office/powerpoint/2010/main" val="3420377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400" dirty="0" err="1" smtClean="0"/>
              <a:t>Teleop</a:t>
            </a:r>
            <a:r>
              <a:rPr lang="en-US" sz="2400" dirty="0"/>
              <a:t> </a:t>
            </a:r>
            <a:r>
              <a:rPr lang="en-US" sz="2400" dirty="0" smtClean="0"/>
              <a:t>ECM</a:t>
            </a:r>
          </a:p>
          <a:p>
            <a:pPr marL="400050"/>
            <a:r>
              <a:rPr lang="en-US" sz="2400" dirty="0" smtClean="0"/>
              <a:t>Similar to PSM, check state of arms</a:t>
            </a:r>
          </a:p>
          <a:p>
            <a:pPr marL="400050"/>
            <a:r>
              <a:rPr lang="en-US" sz="2400" dirty="0" smtClean="0"/>
              <a:t>Added force feedback on MTMs</a:t>
            </a:r>
          </a:p>
          <a:p>
            <a:pPr lvl="1"/>
            <a:r>
              <a:rPr lang="en-US" sz="2400" dirty="0" smtClean="0"/>
              <a:t>Fixed distance between MTMs</a:t>
            </a:r>
          </a:p>
          <a:p>
            <a:pPr lvl="1"/>
            <a:r>
              <a:rPr lang="en-US" sz="2400" dirty="0" smtClean="0"/>
              <a:t>Equal distance to eye piece	</a:t>
            </a:r>
          </a:p>
          <a:p>
            <a:pPr lvl="1"/>
            <a:r>
              <a:rPr lang="en-US" sz="2400" dirty="0" smtClean="0"/>
              <a:t>Viscosity</a:t>
            </a:r>
          </a:p>
          <a:p>
            <a:r>
              <a:rPr lang="en-US" sz="2400" dirty="0" smtClean="0"/>
              <a:t>Still working on ECM motion</a:t>
            </a:r>
            <a:r>
              <a:rPr lang="is-IS" sz="2400" dirty="0" smtClean="0"/>
              <a:t>…</a:t>
            </a:r>
          </a:p>
          <a:p>
            <a:pPr lvl="1"/>
            <a:r>
              <a:rPr lang="is-IS" sz="2400" dirty="0" smtClean="0"/>
              <a:t>Might require a new trajectory generator</a:t>
            </a:r>
          </a:p>
          <a:p>
            <a:pPr lvl="1"/>
            <a:r>
              <a:rPr lang="is-IS" sz="2400" dirty="0" smtClean="0"/>
              <a:t>Last feature required before release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846207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000" dirty="0" smtClean="0"/>
              <a:t>Better ROS interfaces</a:t>
            </a:r>
          </a:p>
          <a:p>
            <a:pPr marL="400050"/>
            <a:r>
              <a:rPr lang="en-US" sz="2000" dirty="0" smtClean="0"/>
              <a:t>Use messages with header when possible</a:t>
            </a:r>
          </a:p>
          <a:p>
            <a:pPr marL="800100" lvl="1"/>
            <a:r>
              <a:rPr lang="en-US" sz="2000" dirty="0" smtClean="0"/>
              <a:t>For example, </a:t>
            </a:r>
            <a:r>
              <a:rPr lang="en-US" sz="2000" dirty="0" err="1" smtClean="0">
                <a:latin typeface="Courier"/>
                <a:cs typeface="Courier"/>
              </a:rPr>
              <a:t>PoseStamped</a:t>
            </a:r>
            <a:r>
              <a:rPr lang="en-US" sz="2000" dirty="0" smtClean="0"/>
              <a:t> instead of </a:t>
            </a:r>
            <a:r>
              <a:rPr lang="en-US" sz="2000" dirty="0" smtClean="0">
                <a:latin typeface="Courier"/>
                <a:cs typeface="Courier"/>
              </a:rPr>
              <a:t>Pose</a:t>
            </a:r>
          </a:p>
          <a:p>
            <a:pPr marL="800100" lvl="1"/>
            <a:r>
              <a:rPr lang="en-US" sz="2000" dirty="0" smtClean="0"/>
              <a:t>Timestamps using initial </a:t>
            </a:r>
            <a:r>
              <a:rPr lang="en-US" sz="2000" dirty="0" err="1" smtClean="0"/>
              <a:t>cisst</a:t>
            </a:r>
            <a:r>
              <a:rPr lang="en-US" sz="2000" dirty="0" smtClean="0"/>
              <a:t>/SAW value</a:t>
            </a:r>
          </a:p>
          <a:p>
            <a:pPr marL="800100" lvl="1"/>
            <a:r>
              <a:rPr lang="en-US" sz="2000" dirty="0" smtClean="0"/>
              <a:t>Name in message</a:t>
            </a:r>
          </a:p>
          <a:p>
            <a:pPr marL="800100" lvl="1"/>
            <a:r>
              <a:rPr lang="en-US" sz="2000" dirty="0" smtClean="0"/>
              <a:t>Sequence number (e.g. event counting)</a:t>
            </a:r>
          </a:p>
          <a:p>
            <a:pPr marL="400050"/>
            <a:r>
              <a:rPr lang="en-US" sz="2000" dirty="0" smtClean="0"/>
              <a:t>Added compatibility mode in </a:t>
            </a:r>
            <a:r>
              <a:rPr lang="en-US" sz="2000" dirty="0" err="1" smtClean="0"/>
              <a:t>dVRK</a:t>
            </a:r>
            <a:r>
              <a:rPr lang="en-US" sz="2000" dirty="0" smtClean="0"/>
              <a:t> ROS applications</a:t>
            </a:r>
          </a:p>
          <a:p>
            <a:pPr marL="800100" lvl="1"/>
            <a:r>
              <a:rPr lang="en-US" sz="2000" dirty="0" err="1" smtClean="0">
                <a:latin typeface="Courier"/>
                <a:cs typeface="Courier"/>
              </a:rPr>
              <a:t>dvrk_console_json</a:t>
            </a:r>
            <a:r>
              <a:rPr lang="en-US" sz="2000" dirty="0" smtClean="0">
                <a:latin typeface="Courier"/>
                <a:cs typeface="Courier"/>
              </a:rPr>
              <a:t> –c v1_3_0</a:t>
            </a:r>
          </a:p>
          <a:p>
            <a:pPr marL="800100" lvl="1"/>
            <a:r>
              <a:rPr lang="en-US" sz="2000" dirty="0" err="1" smtClean="0">
                <a:latin typeface="Courier"/>
                <a:cs typeface="Courier"/>
              </a:rPr>
              <a:t>dvrk_console_json</a:t>
            </a:r>
            <a:endParaRPr lang="en-US" sz="2000" dirty="0" smtClean="0"/>
          </a:p>
          <a:p>
            <a:pPr marL="400050"/>
            <a:r>
              <a:rPr lang="en-US" sz="2000" dirty="0" smtClean="0"/>
              <a:t>Fix for new catkin build tool (v0.4+, also Ubuntu 16.04 with ROS  Kinetic)</a:t>
            </a:r>
          </a:p>
          <a:p>
            <a:pPr marL="400050"/>
            <a:r>
              <a:rPr lang="en-US" sz="2000" dirty="0" smtClean="0"/>
              <a:t>More topics for arms (wrench, twist), console (home, start/stop </a:t>
            </a:r>
            <a:r>
              <a:rPr lang="en-US" sz="2000" dirty="0" err="1" smtClean="0"/>
              <a:t>teleop</a:t>
            </a:r>
            <a:r>
              <a:rPr lang="en-US" sz="2000" dirty="0" smtClean="0"/>
              <a:t>, scale), </a:t>
            </a:r>
            <a:r>
              <a:rPr lang="en-US" sz="2000" dirty="0" err="1" smtClean="0"/>
              <a:t>teleop</a:t>
            </a:r>
            <a:r>
              <a:rPr lang="en-US" sz="2000" dirty="0" smtClean="0"/>
              <a:t> components</a:t>
            </a:r>
            <a:r>
              <a:rPr lang="is-IS" sz="2000" dirty="0" smtClean="0"/>
              <a:t>…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9595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000" dirty="0" smtClean="0"/>
              <a:t>Better ROS wrappers</a:t>
            </a:r>
          </a:p>
          <a:p>
            <a:pPr marL="400050"/>
            <a:r>
              <a:rPr lang="en-US" sz="2000" dirty="0" smtClean="0"/>
              <a:t>Python</a:t>
            </a:r>
          </a:p>
          <a:p>
            <a:pPr marL="800100" lvl="1"/>
            <a:r>
              <a:rPr lang="en-US" sz="2000" dirty="0" smtClean="0"/>
              <a:t>Fixed </a:t>
            </a:r>
            <a:r>
              <a:rPr lang="en-US" sz="2000" dirty="0" smtClean="0">
                <a:latin typeface="Courier"/>
                <a:cs typeface="Courier"/>
              </a:rPr>
              <a:t>import</a:t>
            </a:r>
            <a:r>
              <a:rPr lang="en-US" sz="2000" dirty="0" smtClean="0"/>
              <a:t> command, uses standard ROS paths</a:t>
            </a:r>
          </a:p>
          <a:p>
            <a:pPr marL="800100" lvl="1"/>
            <a:r>
              <a:rPr lang="en-US" sz="2000" dirty="0" smtClean="0">
                <a:latin typeface="Courier"/>
                <a:cs typeface="Courier"/>
              </a:rPr>
              <a:t>arm</a:t>
            </a:r>
            <a:r>
              <a:rPr lang="en-US" sz="2000" dirty="0" smtClean="0"/>
              <a:t>, </a:t>
            </a:r>
            <a:r>
              <a:rPr lang="en-US" sz="2000" dirty="0" err="1" smtClean="0">
                <a:latin typeface="Courier"/>
                <a:cs typeface="Courier"/>
              </a:rPr>
              <a:t>psm</a:t>
            </a:r>
            <a:r>
              <a:rPr lang="en-US" sz="2000" dirty="0" smtClean="0"/>
              <a:t>, </a:t>
            </a:r>
            <a:r>
              <a:rPr lang="en-US" sz="2000" dirty="0" err="1" smtClean="0">
                <a:latin typeface="Courier"/>
                <a:cs typeface="Courier"/>
              </a:rPr>
              <a:t>mtm</a:t>
            </a:r>
            <a:r>
              <a:rPr lang="en-US" sz="2000" dirty="0" smtClean="0"/>
              <a:t>, </a:t>
            </a:r>
            <a:r>
              <a:rPr lang="en-US" sz="2000" dirty="0" err="1" smtClean="0">
                <a:latin typeface="Courier"/>
                <a:cs typeface="Courier"/>
              </a:rPr>
              <a:t>ecm</a:t>
            </a:r>
            <a:r>
              <a:rPr lang="en-US" sz="2000" dirty="0" smtClean="0"/>
              <a:t>, </a:t>
            </a:r>
            <a:r>
              <a:rPr lang="en-US" sz="2000" dirty="0" err="1" smtClean="0">
                <a:latin typeface="Courier"/>
                <a:cs typeface="Courier"/>
              </a:rPr>
              <a:t>suj</a:t>
            </a:r>
            <a:r>
              <a:rPr lang="en-US" sz="2000" dirty="0" smtClean="0"/>
              <a:t> and </a:t>
            </a:r>
            <a:r>
              <a:rPr lang="en-US" sz="2000" dirty="0" smtClean="0">
                <a:latin typeface="Courier"/>
                <a:cs typeface="Courier"/>
              </a:rPr>
              <a:t>console</a:t>
            </a:r>
            <a:r>
              <a:rPr lang="en-US" sz="2000" dirty="0" smtClean="0"/>
              <a:t> classes</a:t>
            </a:r>
          </a:p>
          <a:p>
            <a:pPr marL="800100" lvl="1"/>
            <a:r>
              <a:rPr lang="en-US" sz="2000" dirty="0" smtClean="0"/>
              <a:t>Cleanup interface</a:t>
            </a:r>
          </a:p>
          <a:p>
            <a:pPr marL="1143000" lvl="2"/>
            <a:r>
              <a:rPr lang="en-US" sz="1800" dirty="0" smtClean="0"/>
              <a:t>Shorter names (</a:t>
            </a:r>
            <a:r>
              <a:rPr lang="en-US" sz="1800" dirty="0" smtClean="0">
                <a:latin typeface="Courier"/>
                <a:cs typeface="Courier"/>
              </a:rPr>
              <a:t>move</a:t>
            </a:r>
            <a:r>
              <a:rPr lang="en-US" sz="1800" dirty="0" smtClean="0"/>
              <a:t>, </a:t>
            </a:r>
            <a:r>
              <a:rPr lang="en-US" sz="1800" dirty="0" err="1" smtClean="0">
                <a:latin typeface="Courier"/>
                <a:cs typeface="Courier"/>
              </a:rPr>
              <a:t>dmove</a:t>
            </a:r>
            <a:r>
              <a:rPr lang="en-US" sz="1800" dirty="0" smtClean="0"/>
              <a:t>)</a:t>
            </a:r>
          </a:p>
          <a:p>
            <a:pPr marL="1143000" lvl="2"/>
            <a:r>
              <a:rPr lang="en-US" sz="1800" dirty="0" smtClean="0"/>
              <a:t>Use better types (</a:t>
            </a:r>
            <a:r>
              <a:rPr lang="en-US" sz="1800" dirty="0" err="1" smtClean="0"/>
              <a:t>PyKDL</a:t>
            </a:r>
            <a:r>
              <a:rPr lang="en-US" sz="1800" dirty="0" smtClean="0"/>
              <a:t> and </a:t>
            </a:r>
            <a:r>
              <a:rPr lang="en-US" sz="1800" dirty="0" err="1" smtClean="0"/>
              <a:t>Numpy</a:t>
            </a:r>
            <a:r>
              <a:rPr lang="en-US" sz="1800" dirty="0" smtClean="0"/>
              <a:t> arrays)</a:t>
            </a:r>
          </a:p>
          <a:p>
            <a:pPr marL="800100" lvl="1"/>
            <a:r>
              <a:rPr lang="en-US" sz="2000" dirty="0" smtClean="0"/>
              <a:t>Should be stable from now on</a:t>
            </a:r>
          </a:p>
          <a:p>
            <a:pPr marL="400050"/>
            <a:r>
              <a:rPr lang="en-US" sz="2000" dirty="0" err="1" smtClean="0"/>
              <a:t>Matlab</a:t>
            </a:r>
            <a:endParaRPr lang="en-US" sz="2000" dirty="0" smtClean="0"/>
          </a:p>
          <a:p>
            <a:pPr marL="800100" lvl="1"/>
            <a:r>
              <a:rPr lang="en-US" sz="2000" dirty="0" smtClean="0"/>
              <a:t>Require </a:t>
            </a:r>
            <a:r>
              <a:rPr lang="en-US" sz="2000" dirty="0" err="1" smtClean="0"/>
              <a:t>Matlab</a:t>
            </a:r>
            <a:r>
              <a:rPr lang="en-US" sz="2000" dirty="0" smtClean="0"/>
              <a:t> robotic system toolbox (&gt; 2015a, not free)</a:t>
            </a:r>
          </a:p>
          <a:p>
            <a:pPr marL="800100" lvl="1"/>
            <a:r>
              <a:rPr lang="en-US" sz="2000" dirty="0" smtClean="0"/>
              <a:t>Runs everywhere (Linux, Windows, </a:t>
            </a:r>
            <a:r>
              <a:rPr lang="en-US" sz="2000" dirty="0" err="1" smtClean="0"/>
              <a:t>MacOS</a:t>
            </a:r>
            <a:r>
              <a:rPr lang="en-US" sz="2000" dirty="0" smtClean="0"/>
              <a:t>)</a:t>
            </a:r>
          </a:p>
          <a:p>
            <a:pPr marL="800100" lvl="1"/>
            <a:r>
              <a:rPr lang="en-US" sz="2000" dirty="0" smtClean="0"/>
              <a:t>API consistent with Python API, except types are all arrays</a:t>
            </a:r>
          </a:p>
        </p:txBody>
      </p:sp>
    </p:spTree>
    <p:extLst>
      <p:ext uri="{BB962C8B-B14F-4D97-AF65-F5344CB8AC3E}">
        <p14:creationId xmlns:p14="http://schemas.microsoft.com/office/powerpoint/2010/main" val="3879760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914400"/>
            <a:ext cx="7772400" cy="54864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latin typeface="Courier"/>
                <a:cs typeface="Courier"/>
              </a:rPr>
              <a:t>r </a:t>
            </a:r>
            <a:r>
              <a:rPr lang="en-US" sz="1600" dirty="0">
                <a:latin typeface="Courier"/>
                <a:cs typeface="Courier"/>
              </a:rPr>
              <a:t>= arm('PSM1);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r.position_desired</a:t>
            </a:r>
            <a:r>
              <a:rPr lang="en-US" sz="1600" dirty="0" smtClean="0">
                <a:latin typeface="Courier"/>
                <a:cs typeface="Courier"/>
              </a:rPr>
              <a:t>      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[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4x4 double]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r.position_joint_desired</a:t>
            </a:r>
            <a:r>
              <a:rPr lang="en-US" sz="1600" dirty="0" smtClean="0">
                <a:latin typeface="Courier"/>
                <a:cs typeface="Courier"/>
              </a:rPr>
              <a:t>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[7x1 double]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r.effort_joint_desired</a:t>
            </a:r>
            <a:r>
              <a:rPr lang="en-US" sz="1600" dirty="0" smtClean="0">
                <a:latin typeface="Courier"/>
                <a:cs typeface="Courier"/>
              </a:rPr>
              <a:t>  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[7x1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double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r.position_current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[4x4 double]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r.position_joint_current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[7x1 double]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r.velocity_joint_current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[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7x1 double]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r.effort_joint_current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[7x1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double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r.home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smtClean="0">
                <a:latin typeface="Courier"/>
                <a:cs typeface="Courier"/>
              </a:rPr>
              <a:t>);                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home this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arm   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move joint </a:t>
            </a: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1 only, index start at 1, radians   </a:t>
            </a:r>
            <a:r>
              <a:rPr lang="en-US" sz="1600" dirty="0" smtClean="0">
                <a:latin typeface="Courier"/>
                <a:cs typeface="Courier"/>
              </a:rPr>
              <a:t>       </a:t>
            </a: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r.dmove_joint_one</a:t>
            </a:r>
            <a:r>
              <a:rPr lang="en-US" sz="1600" dirty="0">
                <a:latin typeface="Courier"/>
                <a:cs typeface="Courier"/>
              </a:rPr>
              <a:t>(-0.01, int8(3</a:t>
            </a:r>
            <a:r>
              <a:rPr lang="en-US" sz="1600" dirty="0" smtClean="0">
                <a:latin typeface="Courier"/>
                <a:cs typeface="Courier"/>
              </a:rPr>
              <a:t>));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move all joints, radians and meters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r.dmove_joint</a:t>
            </a:r>
            <a:r>
              <a:rPr lang="en-US" sz="1600" dirty="0">
                <a:latin typeface="Courier"/>
                <a:cs typeface="Courier"/>
              </a:rPr>
              <a:t>([-0.01, -0.01, 0.0, 0.0, 0.0, 0.0, 0.0</a:t>
            </a:r>
            <a:r>
              <a:rPr lang="en-US" sz="1600" dirty="0" smtClean="0">
                <a:latin typeface="Courier"/>
                <a:cs typeface="Courier"/>
              </a:rPr>
              <a:t>]);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008000"/>
                </a:solidFill>
                <a:latin typeface="Courier"/>
                <a:cs typeface="Courier"/>
              </a:rPr>
              <a:t>% move 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in 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cartesian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space, translation only.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v = [0.0, 0.0, 0.01]</a:t>
            </a:r>
            <a:r>
              <a:rPr lang="en-US" sz="1600" dirty="0" smtClean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r.dmove_translation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smtClean="0">
                <a:latin typeface="Courier"/>
                <a:cs typeface="Courier"/>
              </a:rPr>
              <a:t>v)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cs typeface="Courier"/>
              </a:rPr>
              <a:t>Similar commands without the </a:t>
            </a:r>
            <a:r>
              <a:rPr lang="en-US" sz="1600" dirty="0" smtClean="0">
                <a:cs typeface="Courier"/>
              </a:rPr>
              <a:t>[d]move </a:t>
            </a:r>
            <a:r>
              <a:rPr lang="en-US" sz="1600" dirty="0">
                <a:cs typeface="Courier"/>
              </a:rPr>
              <a:t>prefix exist (start with move) and allow you to use absolute positions</a:t>
            </a:r>
            <a:endParaRPr lang="en-US" sz="1600" dirty="0" smtClean="0"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17599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914400"/>
            <a:ext cx="7772400" cy="54864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import </a:t>
            </a:r>
            <a:r>
              <a:rPr lang="en-US" sz="1600" dirty="0" err="1">
                <a:latin typeface="Courier"/>
                <a:cs typeface="Courier"/>
              </a:rPr>
              <a:t>dvrk</a:t>
            </a: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Create a Python proxy for PSM1, name must match </a:t>
            </a:r>
            <a:r>
              <a:rPr lang="en-US" sz="1600" dirty="0" err="1">
                <a:latin typeface="Courier"/>
                <a:cs typeface="Courier"/>
              </a:rPr>
              <a:t>ros</a:t>
            </a:r>
            <a:r>
              <a:rPr lang="en-US" sz="1600" dirty="0">
                <a:latin typeface="Courier"/>
                <a:cs typeface="Courier"/>
              </a:rPr>
              <a:t> namespace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p = </a:t>
            </a:r>
            <a:r>
              <a:rPr lang="en-US" sz="1600" dirty="0" err="1">
                <a:latin typeface="Courier"/>
                <a:cs typeface="Courier"/>
              </a:rPr>
              <a:t>dvrk.psm</a:t>
            </a:r>
            <a:r>
              <a:rPr lang="en-US" sz="1600" dirty="0">
                <a:latin typeface="Courier"/>
                <a:cs typeface="Courier"/>
              </a:rPr>
              <a:t>('PSM1')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You can home from Python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p.home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retrieve current info (</a:t>
            </a:r>
            <a:r>
              <a:rPr lang="en-US" sz="1600" dirty="0" err="1">
                <a:latin typeface="Courier"/>
                <a:cs typeface="Courier"/>
              </a:rPr>
              <a:t>numpy.array</a:t>
            </a:r>
            <a:r>
              <a:rPr lang="en-US" sz="16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p.get_current_joint_position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p.get_current_joint_velocity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p.get_current_joint_effort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retrieve PID desired position and effort computed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p.get_desired_joint_position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p.get_desired_joint_effort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128976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914400"/>
            <a:ext cx="8382000" cy="54864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>
                <a:latin typeface="Courier"/>
                <a:cs typeface="Courier"/>
              </a:rPr>
              <a:t># </a:t>
            </a:r>
            <a:r>
              <a:rPr lang="en-US" sz="1600" dirty="0">
                <a:latin typeface="Courier"/>
                <a:cs typeface="Courier"/>
              </a:rPr>
              <a:t>retrieve </a:t>
            </a:r>
            <a:r>
              <a:rPr lang="en-US" sz="1600" dirty="0" err="1">
                <a:latin typeface="Courier"/>
                <a:cs typeface="Courier"/>
              </a:rPr>
              <a:t>cartesian</a:t>
            </a:r>
            <a:r>
              <a:rPr lang="en-US" sz="1600" dirty="0">
                <a:latin typeface="Courier"/>
                <a:cs typeface="Courier"/>
              </a:rPr>
              <a:t> current and desired positions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</a:t>
            </a:r>
            <a:r>
              <a:rPr lang="en-US" sz="1600" dirty="0" err="1">
                <a:latin typeface="Courier"/>
                <a:cs typeface="Courier"/>
              </a:rPr>
              <a:t>PyKDL.Frame</a:t>
            </a: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p.get_desired_position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p.get_current_position</a:t>
            </a:r>
            <a:r>
              <a:rPr lang="en-US" sz="1600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move in joint space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move is absolute (SI units)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</a:t>
            </a:r>
            <a:r>
              <a:rPr lang="en-US" sz="1600" dirty="0" err="1">
                <a:latin typeface="Courier"/>
                <a:cs typeface="Courier"/>
              </a:rPr>
              <a:t>dmove</a:t>
            </a:r>
            <a:r>
              <a:rPr lang="en-US" sz="1600" dirty="0">
                <a:latin typeface="Courier"/>
                <a:cs typeface="Courier"/>
              </a:rPr>
              <a:t> is relative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# move a single joint, index starts at 0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p.dmove_joint_one</a:t>
            </a:r>
            <a:r>
              <a:rPr lang="en-US" sz="1600" dirty="0">
                <a:latin typeface="Courier"/>
                <a:cs typeface="Courier"/>
              </a:rPr>
              <a:t>(-0.05, 2) # move 3rd joint</a:t>
            </a:r>
          </a:p>
          <a:p>
            <a:pPr marL="0" indent="0">
              <a:buNone/>
            </a:pPr>
            <a:r>
              <a:rPr lang="en-US" sz="1600" dirty="0" err="1">
                <a:latin typeface="Courier"/>
                <a:cs typeface="Courier"/>
              </a:rPr>
              <a:t>p.move_joint_one</a:t>
            </a:r>
            <a:r>
              <a:rPr lang="en-US" sz="1600" dirty="0">
                <a:latin typeface="Courier"/>
                <a:cs typeface="Courier"/>
              </a:rPr>
              <a:t>(0.2, 0) # first joint</a:t>
            </a:r>
          </a:p>
          <a:p>
            <a:pPr marL="0" indent="0"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"/>
                <a:cs typeface="Courier"/>
              </a:rPr>
              <a:t># </a:t>
            </a:r>
            <a:r>
              <a:rPr lang="en-US" sz="1600" dirty="0">
                <a:latin typeface="Courier"/>
                <a:cs typeface="Courier"/>
              </a:rPr>
              <a:t>move all joints</a:t>
            </a:r>
          </a:p>
          <a:p>
            <a:pPr marL="0" indent="0">
              <a:buNone/>
            </a:pPr>
            <a:r>
              <a:rPr lang="it-IT" sz="1600" dirty="0" err="1">
                <a:latin typeface="Courier"/>
                <a:cs typeface="Courier"/>
              </a:rPr>
              <a:t>p.dmove_joint</a:t>
            </a:r>
            <a:r>
              <a:rPr lang="it-IT" sz="1600" dirty="0">
                <a:latin typeface="Courier"/>
                <a:cs typeface="Courier"/>
              </a:rPr>
              <a:t>(</a:t>
            </a:r>
            <a:r>
              <a:rPr lang="it-IT" sz="1600" dirty="0" err="1">
                <a:latin typeface="Courier"/>
                <a:cs typeface="Courier"/>
              </a:rPr>
              <a:t>numpy.array</a:t>
            </a:r>
            <a:r>
              <a:rPr lang="it-IT" sz="1600" dirty="0">
                <a:latin typeface="Courier"/>
                <a:cs typeface="Courier"/>
              </a:rPr>
              <a:t>([0.0, 0.0, -0.05, 0.0, 0.0, 0.0, 0.0]))</a:t>
            </a:r>
          </a:p>
          <a:p>
            <a:pPr marL="0" indent="0">
              <a:buNone/>
            </a:pPr>
            <a:r>
              <a:rPr lang="fi-FI" sz="1600" dirty="0">
                <a:latin typeface="Courier"/>
                <a:cs typeface="Courier"/>
              </a:rPr>
              <a:t>p.move_joint(numpy.array([0.0, 0.0, 0.10, 0.0, 0.0, 0.0, 0.0])</a:t>
            </a:r>
            <a:r>
              <a:rPr lang="fi-FI" sz="1600" dirty="0" smtClean="0">
                <a:latin typeface="Courier"/>
                <a:cs typeface="Courier"/>
              </a:rPr>
              <a:t>)</a:t>
            </a:r>
            <a:endParaRPr lang="fi-FI" sz="16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11031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1.4+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1800" dirty="0" smtClean="0"/>
              <a:t>These might make it to 1.4</a:t>
            </a:r>
          </a:p>
          <a:p>
            <a:r>
              <a:rPr lang="en-US" sz="1800" dirty="0" smtClean="0"/>
              <a:t>Ethernet support</a:t>
            </a:r>
          </a:p>
          <a:p>
            <a:r>
              <a:rPr lang="en-US" sz="1800" dirty="0" smtClean="0"/>
              <a:t>Use </a:t>
            </a:r>
            <a:r>
              <a:rPr lang="en-US" sz="1800" dirty="0"/>
              <a:t>Reflexes/RML for trajectory </a:t>
            </a:r>
            <a:r>
              <a:rPr lang="en-US" sz="1800" dirty="0" smtClean="0"/>
              <a:t>generation</a:t>
            </a:r>
          </a:p>
          <a:p>
            <a:pPr lvl="1"/>
            <a:r>
              <a:rPr lang="en-US" sz="1800" dirty="0" smtClean="0"/>
              <a:t>Might be required for </a:t>
            </a:r>
            <a:r>
              <a:rPr lang="en-US" sz="1800" dirty="0" err="1" smtClean="0"/>
              <a:t>teleop</a:t>
            </a:r>
            <a:r>
              <a:rPr lang="en-US" sz="1800" dirty="0" smtClean="0"/>
              <a:t> ECM</a:t>
            </a:r>
          </a:p>
          <a:p>
            <a:pPr lvl="1"/>
            <a:r>
              <a:rPr lang="en-US" sz="1800" dirty="0" smtClean="0"/>
              <a:t>Would be nice for all commands</a:t>
            </a:r>
          </a:p>
          <a:p>
            <a:pPr lvl="1"/>
            <a:r>
              <a:rPr lang="en-US" sz="1800" dirty="0" smtClean="0"/>
              <a:t>Could add </a:t>
            </a:r>
            <a:r>
              <a:rPr lang="en-US" sz="1800" dirty="0" err="1" smtClean="0"/>
              <a:t>cartesian</a:t>
            </a:r>
            <a:r>
              <a:rPr lang="en-US" sz="1800" dirty="0" smtClean="0"/>
              <a:t> trajectories as well</a:t>
            </a:r>
          </a:p>
          <a:p>
            <a:r>
              <a:rPr lang="en-US" sz="1800" dirty="0" smtClean="0"/>
              <a:t>Add </a:t>
            </a:r>
            <a:r>
              <a:rPr lang="en-US" sz="1800" dirty="0"/>
              <a:t>ROS TF support, specially for SUJ</a:t>
            </a:r>
          </a:p>
          <a:p>
            <a:r>
              <a:rPr lang="en-US" sz="1800" dirty="0" smtClean="0"/>
              <a:t>Better </a:t>
            </a:r>
            <a:r>
              <a:rPr lang="en-US" sz="1800" dirty="0"/>
              <a:t>handling of redundant joints in </a:t>
            </a:r>
            <a:r>
              <a:rPr lang="en-US" sz="1800" dirty="0" smtClean="0"/>
              <a:t>MTMs</a:t>
            </a:r>
          </a:p>
          <a:p>
            <a:pPr lvl="1"/>
            <a:r>
              <a:rPr lang="en-US" sz="1800" dirty="0" smtClean="0"/>
              <a:t>We have some preliminary work with joint motion minimization and joint limits</a:t>
            </a:r>
          </a:p>
          <a:p>
            <a:pPr lvl="1"/>
            <a:r>
              <a:rPr lang="en-US" sz="1800" dirty="0" smtClean="0"/>
              <a:t>Issue when in gravity mode</a:t>
            </a:r>
            <a:endParaRPr lang="en-US" sz="1800" dirty="0"/>
          </a:p>
          <a:p>
            <a:r>
              <a:rPr lang="en-US" sz="1800" dirty="0"/>
              <a:t>Use new state machine in arm </a:t>
            </a:r>
            <a:r>
              <a:rPr lang="en-US" sz="1800" dirty="0" smtClean="0"/>
              <a:t>classes</a:t>
            </a:r>
          </a:p>
          <a:p>
            <a:pPr lvl="1"/>
            <a:r>
              <a:rPr lang="en-US" sz="1800" dirty="0" smtClean="0"/>
              <a:t>Current implementation is hard to maintain</a:t>
            </a:r>
          </a:p>
          <a:p>
            <a:pPr lvl="1"/>
            <a:r>
              <a:rPr lang="en-US" sz="1800" dirty="0" smtClean="0"/>
              <a:t>Challenging to derive from MTM, PSM, </a:t>
            </a:r>
            <a:r>
              <a:rPr lang="is-IS" sz="1800" dirty="0" smtClean="0"/>
              <a:t>…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08484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dVRK</a:t>
            </a:r>
            <a:r>
              <a:rPr lang="en-US" dirty="0" smtClean="0"/>
              <a:t> Sites</a:t>
            </a:r>
            <a:endParaRPr lang="en-US" dirty="0"/>
          </a:p>
        </p:txBody>
      </p:sp>
      <p:pic>
        <p:nvPicPr>
          <p:cNvPr id="4" name="Picture 3" descr="dVRK-site-map-may-2016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06" y="228600"/>
            <a:ext cx="8640894" cy="5511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000" y="571053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200" dirty="0" smtClean="0"/>
              <a:t>Hong Kong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Milan</a:t>
            </a:r>
          </a:p>
          <a:p>
            <a:r>
              <a:rPr lang="en-US" sz="1200" dirty="0" smtClean="0"/>
              <a:t>26 groups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6575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</a:t>
            </a:r>
            <a:r>
              <a:rPr lang="en-US" sz="2800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066800"/>
            <a:ext cx="7772400" cy="5257800"/>
          </a:xfrm>
        </p:spPr>
        <p:txBody>
          <a:bodyPr/>
          <a:lstStyle/>
          <a:p>
            <a:r>
              <a:rPr lang="en-US" sz="2000" dirty="0" smtClean="0"/>
              <a:t>Who you are</a:t>
            </a:r>
          </a:p>
          <a:p>
            <a:r>
              <a:rPr lang="en-US" sz="2000" dirty="0" smtClean="0"/>
              <a:t>Which system are you using:</a:t>
            </a:r>
          </a:p>
          <a:p>
            <a:pPr lvl="1"/>
            <a:r>
              <a:rPr lang="en-US" sz="2000" dirty="0" smtClean="0"/>
              <a:t>Research Kit: 2 MTMs, 2 PSMs</a:t>
            </a:r>
          </a:p>
          <a:p>
            <a:pPr lvl="1"/>
            <a:r>
              <a:rPr lang="en-US" sz="2000" dirty="0" err="1" smtClean="0"/>
              <a:t>daVinci</a:t>
            </a:r>
            <a:r>
              <a:rPr lang="en-US" sz="2000" dirty="0" smtClean="0"/>
              <a:t>: whole system with ECM and SUJs</a:t>
            </a:r>
          </a:p>
          <a:p>
            <a:r>
              <a:rPr lang="en-US" sz="2000" dirty="0" smtClean="0"/>
              <a:t>Research interests</a:t>
            </a:r>
          </a:p>
          <a:p>
            <a:pPr lvl="1"/>
            <a:r>
              <a:rPr lang="en-US" sz="2000" dirty="0" smtClean="0"/>
              <a:t>New tools</a:t>
            </a:r>
          </a:p>
          <a:p>
            <a:pPr lvl="1"/>
            <a:r>
              <a:rPr lang="en-US" sz="2000" dirty="0" smtClean="0"/>
              <a:t>Vision, tool tracking, imaging, US, </a:t>
            </a:r>
            <a:r>
              <a:rPr lang="is-IS" sz="2000" dirty="0" smtClean="0"/>
              <a:t>…</a:t>
            </a:r>
            <a:endParaRPr lang="en-US" sz="2000" dirty="0" smtClean="0"/>
          </a:p>
          <a:p>
            <a:pPr lvl="1"/>
            <a:r>
              <a:rPr lang="en-US" sz="2000" dirty="0" smtClean="0"/>
              <a:t>Force feedback, user UI, augmented reality, </a:t>
            </a:r>
            <a:r>
              <a:rPr lang="is-IS" sz="2000" dirty="0" smtClean="0"/>
              <a:t>…</a:t>
            </a:r>
            <a:endParaRPr lang="en-US" sz="2000" dirty="0" smtClean="0"/>
          </a:p>
          <a:p>
            <a:pPr lvl="1"/>
            <a:r>
              <a:rPr lang="en-US" sz="2000" dirty="0" smtClean="0"/>
              <a:t>Automated motion, virtual fixtures, </a:t>
            </a:r>
            <a:r>
              <a:rPr lang="is-IS" sz="2000" dirty="0" smtClean="0"/>
              <a:t>…</a:t>
            </a:r>
            <a:endParaRPr lang="en-US" sz="2000" dirty="0" smtClean="0"/>
          </a:p>
          <a:p>
            <a:r>
              <a:rPr lang="en-US" sz="2000" dirty="0" smtClean="0"/>
              <a:t>What have you done so far:</a:t>
            </a:r>
          </a:p>
          <a:p>
            <a:pPr lvl="1"/>
            <a:r>
              <a:rPr lang="en-US" sz="2000" dirty="0" smtClean="0"/>
              <a:t>Waiting for controller or </a:t>
            </a:r>
            <a:r>
              <a:rPr lang="en-US" sz="2000" dirty="0"/>
              <a:t>i</a:t>
            </a:r>
            <a:r>
              <a:rPr lang="en-US" sz="2000" dirty="0" smtClean="0"/>
              <a:t>t boots!</a:t>
            </a:r>
          </a:p>
          <a:p>
            <a:pPr lvl="1"/>
            <a:r>
              <a:rPr lang="en-US" sz="2000" dirty="0" smtClean="0"/>
              <a:t>We just run the provided applications</a:t>
            </a:r>
          </a:p>
          <a:p>
            <a:pPr lvl="1"/>
            <a:r>
              <a:rPr lang="en-US" sz="2000" dirty="0" smtClean="0"/>
              <a:t>We hacked the C++ code</a:t>
            </a:r>
          </a:p>
          <a:p>
            <a:pPr lvl="1"/>
            <a:r>
              <a:rPr lang="en-US" sz="2000" dirty="0" smtClean="0"/>
              <a:t>It</a:t>
            </a:r>
            <a:r>
              <a:rPr lang="uk-UA" sz="2000" dirty="0" smtClean="0"/>
              <a:t>’</a:t>
            </a:r>
            <a:r>
              <a:rPr lang="en-US" sz="2000" dirty="0" smtClean="0"/>
              <a:t>s just another ROS node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791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goals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066800"/>
            <a:ext cx="7772400" cy="5257800"/>
          </a:xfrm>
        </p:spPr>
        <p:txBody>
          <a:bodyPr/>
          <a:lstStyle/>
          <a:p>
            <a:r>
              <a:rPr lang="en-US" sz="2000" dirty="0" smtClean="0"/>
              <a:t>Stability</a:t>
            </a:r>
          </a:p>
          <a:p>
            <a:pPr lvl="1"/>
            <a:r>
              <a:rPr lang="en-US" sz="2000" dirty="0" smtClean="0"/>
              <a:t>Algorithms (PID, kinematics, filters)</a:t>
            </a:r>
          </a:p>
          <a:p>
            <a:pPr lvl="1"/>
            <a:r>
              <a:rPr lang="en-US" sz="2000" dirty="0" smtClean="0"/>
              <a:t>Efficient (memory and CPU usage) </a:t>
            </a:r>
          </a:p>
          <a:p>
            <a:pPr lvl="1"/>
            <a:r>
              <a:rPr lang="en-US" sz="2000" dirty="0" smtClean="0"/>
              <a:t>Safe (error checking, redundancy)</a:t>
            </a:r>
          </a:p>
          <a:p>
            <a:pPr lvl="1"/>
            <a:r>
              <a:rPr lang="en-US" sz="2000" dirty="0" smtClean="0"/>
              <a:t>Bug free?</a:t>
            </a:r>
          </a:p>
          <a:p>
            <a:r>
              <a:rPr lang="en-US" sz="2000" dirty="0" smtClean="0"/>
              <a:t>Sustainability</a:t>
            </a:r>
          </a:p>
          <a:p>
            <a:pPr lvl="1"/>
            <a:r>
              <a:rPr lang="en-US" sz="2000" dirty="0"/>
              <a:t>Leverage on existing components (ROS, </a:t>
            </a:r>
            <a:r>
              <a:rPr lang="en-US" sz="2000" dirty="0" err="1"/>
              <a:t>RViz</a:t>
            </a:r>
            <a:r>
              <a:rPr lang="en-US" sz="2000" dirty="0"/>
              <a:t>, </a:t>
            </a:r>
            <a:r>
              <a:rPr lang="en-US" sz="2000" dirty="0" err="1"/>
              <a:t>Reflexxes</a:t>
            </a:r>
            <a:r>
              <a:rPr lang="en-US" sz="2000" dirty="0"/>
              <a:t>, </a:t>
            </a:r>
            <a:r>
              <a:rPr lang="en-US" sz="2000" dirty="0" err="1"/>
              <a:t>JsonCpp</a:t>
            </a:r>
            <a:r>
              <a:rPr lang="en-US" sz="2000" dirty="0"/>
              <a:t>, </a:t>
            </a:r>
            <a:r>
              <a:rPr lang="en-US" sz="2000" dirty="0" err="1"/>
              <a:t>Qt</a:t>
            </a:r>
            <a:r>
              <a:rPr lang="en-US" sz="2000" dirty="0"/>
              <a:t>, </a:t>
            </a:r>
            <a:r>
              <a:rPr lang="is-IS" sz="2000" dirty="0"/>
              <a:t>…)</a:t>
            </a:r>
            <a:endParaRPr lang="en-US" sz="2000" dirty="0"/>
          </a:p>
          <a:p>
            <a:pPr lvl="1"/>
            <a:r>
              <a:rPr lang="en-US" sz="2000" dirty="0" smtClean="0"/>
              <a:t>Code re-factorization (base classes)</a:t>
            </a:r>
          </a:p>
          <a:p>
            <a:pPr lvl="1"/>
            <a:r>
              <a:rPr lang="en-US" sz="2000" dirty="0" smtClean="0"/>
              <a:t>Stable and consistent APIs (naming, data types) </a:t>
            </a:r>
          </a:p>
          <a:p>
            <a:r>
              <a:rPr lang="en-US" sz="2000" dirty="0" smtClean="0"/>
              <a:t>Usability</a:t>
            </a:r>
          </a:p>
          <a:p>
            <a:pPr lvl="1"/>
            <a:r>
              <a:rPr lang="en-US" sz="2000" dirty="0" smtClean="0"/>
              <a:t>Interfaces (GUI, ROS, </a:t>
            </a:r>
            <a:r>
              <a:rPr lang="en-US" sz="2000" dirty="0" err="1" smtClean="0"/>
              <a:t>OpenIGTLink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Flexibility (configuration files </a:t>
            </a:r>
            <a:r>
              <a:rPr lang="en-US" sz="2000" dirty="0" err="1" smtClean="0"/>
              <a:t>vs</a:t>
            </a:r>
            <a:r>
              <a:rPr lang="en-US" sz="2000" dirty="0" smtClean="0"/>
              <a:t> compiled code)</a:t>
            </a:r>
          </a:p>
          <a:p>
            <a:pPr lvl="1"/>
            <a:r>
              <a:rPr lang="en-US" sz="2000" dirty="0" smtClean="0"/>
              <a:t>Extensibility (derived classes)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03701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01/15 rev 1.0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 algn="ctr">
              <a:buNone/>
            </a:pPr>
            <a:r>
              <a:rPr lang="en-US" dirty="0"/>
              <a:t>R</a:t>
            </a:r>
            <a:r>
              <a:rPr lang="en-US" dirty="0" smtClean="0"/>
              <a:t>ough draft, alpha, it moves!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 smtClean="0"/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 smtClean="0"/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 smtClean="0"/>
          </a:p>
          <a:p>
            <a:pPr marL="57150" indent="0">
              <a:buNone/>
            </a:pPr>
            <a:endParaRPr lang="en-US" dirty="0" smtClean="0"/>
          </a:p>
          <a:p>
            <a:pPr marL="57150" indent="0" algn="ctr">
              <a:buNone/>
            </a:pPr>
            <a:r>
              <a:rPr lang="en-US" dirty="0" smtClean="0"/>
              <a:t>Somewhat stable, sustainable and usable</a:t>
            </a:r>
            <a:r>
              <a:rPr lang="is-IS" dirty="0" smtClean="0"/>
              <a:t>…</a:t>
            </a:r>
            <a:r>
              <a:rPr lang="en-US" dirty="0" smtClean="0"/>
              <a:t> </a:t>
            </a:r>
          </a:p>
          <a:p>
            <a:pPr marL="57150" indent="0">
              <a:buNone/>
            </a:pPr>
            <a:endParaRPr lang="en-US" dirty="0" smtClean="0"/>
          </a:p>
        </p:txBody>
      </p:sp>
      <p:pic>
        <p:nvPicPr>
          <p:cNvPr id="2" name="Picture 1" descr="dVRK-component-thread-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06" y="2057400"/>
            <a:ext cx="8783694" cy="292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44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04/15 rev 1.1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990600"/>
            <a:ext cx="7772400" cy="5105400"/>
          </a:xfrm>
        </p:spPr>
        <p:txBody>
          <a:bodyPr/>
          <a:lstStyle/>
          <a:p>
            <a:pPr marL="514350" indent="-457200"/>
            <a:r>
              <a:rPr lang="en-US" sz="1800" dirty="0" smtClean="0"/>
              <a:t>Initial feedback</a:t>
            </a:r>
          </a:p>
          <a:p>
            <a:pPr marL="914400" lvl="1" indent="-457200"/>
            <a:r>
              <a:rPr lang="en-US" sz="1800" dirty="0" smtClean="0"/>
              <a:t>Each system is different, need more flexible parameterization</a:t>
            </a:r>
          </a:p>
          <a:p>
            <a:pPr marL="914400" lvl="1" indent="-457200"/>
            <a:r>
              <a:rPr lang="en-US" sz="1800" dirty="0" smtClean="0"/>
              <a:t>Each user does something different, testing cases we didn’t</a:t>
            </a:r>
          </a:p>
          <a:p>
            <a:pPr marL="514350" indent="-457200"/>
            <a:r>
              <a:rPr lang="en-US" sz="1800" dirty="0" smtClean="0"/>
              <a:t>Urgent fixes</a:t>
            </a:r>
          </a:p>
          <a:p>
            <a:pPr marL="914400" lvl="1" indent="-457200"/>
            <a:r>
              <a:rPr lang="en-US" sz="1800" dirty="0" smtClean="0"/>
              <a:t>Added safety checks</a:t>
            </a:r>
          </a:p>
          <a:p>
            <a:pPr marL="1257300" lvl="2" indent="-457200"/>
            <a:r>
              <a:rPr lang="en-US" sz="1600" dirty="0" smtClean="0"/>
              <a:t>Using potentiometers for safety checks</a:t>
            </a:r>
          </a:p>
          <a:p>
            <a:pPr marL="1257300" lvl="2" indent="-457200"/>
            <a:r>
              <a:rPr lang="en-US" sz="1600" dirty="0" smtClean="0"/>
              <a:t>Preload encoders, check encoder overflow</a:t>
            </a:r>
          </a:p>
          <a:p>
            <a:pPr marL="1257300" lvl="2" indent="-457200"/>
            <a:r>
              <a:rPr lang="en-US" sz="1600" dirty="0" smtClean="0"/>
              <a:t>Error propagation across components</a:t>
            </a:r>
          </a:p>
          <a:p>
            <a:pPr marL="914400" lvl="1" indent="-457200"/>
            <a:r>
              <a:rPr lang="en-US" sz="1800" dirty="0"/>
              <a:t>More </a:t>
            </a:r>
            <a:r>
              <a:rPr lang="en-US" sz="1800" dirty="0" smtClean="0"/>
              <a:t>and better messages </a:t>
            </a:r>
            <a:r>
              <a:rPr lang="en-US" sz="1800" dirty="0"/>
              <a:t>to </a:t>
            </a:r>
            <a:r>
              <a:rPr lang="en-US" sz="1800" dirty="0" smtClean="0"/>
              <a:t>GUI and logs</a:t>
            </a:r>
            <a:endParaRPr lang="en-US" sz="1800" dirty="0"/>
          </a:p>
          <a:p>
            <a:pPr marL="514350" indent="-457200"/>
            <a:r>
              <a:rPr lang="en-US" sz="1800" dirty="0" smtClean="0"/>
              <a:t>Improvements</a:t>
            </a:r>
          </a:p>
          <a:p>
            <a:pPr marL="914400" lvl="1" indent="-457200"/>
            <a:r>
              <a:rPr lang="en-US" sz="1800" dirty="0"/>
              <a:t>Refactoring code (arm base class)</a:t>
            </a:r>
          </a:p>
          <a:p>
            <a:pPr marL="914400" lvl="1" indent="-457200"/>
            <a:r>
              <a:rPr lang="en-US" sz="1800" dirty="0"/>
              <a:t>O</a:t>
            </a:r>
            <a:r>
              <a:rPr lang="en-US" sz="1800" dirty="0" smtClean="0"/>
              <a:t>ngoing API cleanup</a:t>
            </a:r>
            <a:endParaRPr lang="en-US" sz="1800" dirty="0"/>
          </a:p>
          <a:p>
            <a:pPr marL="914400" lvl="1" indent="-457200"/>
            <a:r>
              <a:rPr lang="en-US" sz="1800" dirty="0" smtClean="0"/>
              <a:t>LSPB trajectory generation</a:t>
            </a:r>
          </a:p>
          <a:p>
            <a:pPr marL="914400" lvl="1" indent="-457200"/>
            <a:r>
              <a:rPr lang="en-US" sz="1800" dirty="0" smtClean="0"/>
              <a:t>FireWire broadcast</a:t>
            </a:r>
          </a:p>
          <a:p>
            <a:pPr marL="914400" lvl="1" indent="-457200"/>
            <a:r>
              <a:rPr lang="en-US" sz="1800" dirty="0" smtClean="0"/>
              <a:t>More ROS topics (for data collection), catkin build</a:t>
            </a:r>
          </a:p>
          <a:p>
            <a:pPr marL="914400" lvl="1" indent="-457200"/>
            <a:r>
              <a:rPr lang="en-US" sz="1800" dirty="0"/>
              <a:t>B</a:t>
            </a:r>
            <a:r>
              <a:rPr lang="en-US" sz="1800" dirty="0" smtClean="0"/>
              <a:t>ug fixes</a:t>
            </a:r>
          </a:p>
        </p:txBody>
      </p:sp>
    </p:spTree>
    <p:extLst>
      <p:ext uri="{BB962C8B-B14F-4D97-AF65-F5344CB8AC3E}">
        <p14:creationId xmlns:p14="http://schemas.microsoft.com/office/powerpoint/2010/main" val="1894820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10/15 rev 1.2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14350" indent="-457200"/>
            <a:r>
              <a:rPr lang="en-US" sz="2400" dirty="0" smtClean="0"/>
              <a:t>Console configuration file</a:t>
            </a:r>
          </a:p>
          <a:p>
            <a:pPr marL="914400" lvl="1" indent="-457200"/>
            <a:r>
              <a:rPr lang="en-US" sz="2400" dirty="0" smtClean="0"/>
              <a:t>Avoids many recompilations</a:t>
            </a:r>
          </a:p>
          <a:p>
            <a:pPr marL="914400" lvl="1" indent="-457200"/>
            <a:r>
              <a:rPr lang="en-US" sz="2400" dirty="0" smtClean="0"/>
              <a:t>Simple </a:t>
            </a:r>
            <a:r>
              <a:rPr lang="en-US" sz="2400" dirty="0"/>
              <a:t>JSON syntax</a:t>
            </a:r>
            <a:br>
              <a:rPr lang="en-US" sz="2400" dirty="0"/>
            </a:b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jhu-dvrk</a:t>
            </a:r>
            <a:r>
              <a:rPr lang="en-US" sz="2400" dirty="0"/>
              <a:t>/</a:t>
            </a:r>
            <a:r>
              <a:rPr lang="en-US" sz="2400" dirty="0" err="1"/>
              <a:t>sawIntuitiveResearchKit</a:t>
            </a:r>
            <a:r>
              <a:rPr lang="en-US" sz="2400" dirty="0"/>
              <a:t>/wiki/</a:t>
            </a:r>
            <a:r>
              <a:rPr lang="en-US" sz="2400" dirty="0" err="1"/>
              <a:t>FileFormats</a:t>
            </a:r>
            <a:endParaRPr lang="en-US" sz="2400" dirty="0" smtClean="0"/>
          </a:p>
          <a:p>
            <a:pPr marL="914400" lvl="1" indent="-457200"/>
            <a:r>
              <a:rPr lang="en-US" sz="2400" dirty="0" smtClean="0"/>
              <a:t>Populates components based on configuration</a:t>
            </a:r>
          </a:p>
          <a:p>
            <a:pPr marL="1257300" lvl="2" indent="-457200"/>
            <a:r>
              <a:rPr lang="en-US" sz="2000" dirty="0" smtClean="0"/>
              <a:t>Core: IO, PID, Arm, ..</a:t>
            </a:r>
          </a:p>
          <a:p>
            <a:pPr marL="1257300" lvl="2" indent="-457200"/>
            <a:r>
              <a:rPr lang="en-US" sz="2000" dirty="0" err="1" smtClean="0"/>
              <a:t>Qt</a:t>
            </a:r>
            <a:r>
              <a:rPr lang="en-US" sz="2000" dirty="0" smtClean="0"/>
              <a:t> Widgets</a:t>
            </a:r>
          </a:p>
          <a:p>
            <a:pPr marL="1257300" lvl="2" indent="-457200"/>
            <a:r>
              <a:rPr lang="en-US" sz="2000" dirty="0" smtClean="0"/>
              <a:t>ROS bridges</a:t>
            </a:r>
          </a:p>
          <a:p>
            <a:pPr marL="514350" indent="-457200"/>
            <a:r>
              <a:rPr lang="en-US" sz="2400" dirty="0" smtClean="0"/>
              <a:t>Improved velocity estimation, better PID gains</a:t>
            </a:r>
          </a:p>
          <a:p>
            <a:pPr marL="514350" indent="-457200"/>
            <a:r>
              <a:rPr lang="en-US" sz="2400" dirty="0"/>
              <a:t>Support for upcoming SUJ </a:t>
            </a:r>
            <a:r>
              <a:rPr lang="en-US" sz="2400" dirty="0" smtClean="0"/>
              <a:t>controller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3615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History, rev 1.2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3400" y="1219200"/>
            <a:ext cx="7772400" cy="4876800"/>
          </a:xfrm>
        </p:spPr>
        <p:txBody>
          <a:bodyPr/>
          <a:lstStyle/>
          <a:p>
            <a:pPr marL="57150" indent="0">
              <a:buNone/>
            </a:pPr>
            <a:r>
              <a:rPr lang="en-US" sz="2000" dirty="0" smtClean="0"/>
              <a:t>More on velocity estimation</a:t>
            </a:r>
          </a:p>
          <a:p>
            <a:pPr marL="514350" indent="-457200"/>
            <a:r>
              <a:rPr lang="en-US" sz="2000" dirty="0" smtClean="0"/>
              <a:t>Users reported unstable control, jumps in requested current</a:t>
            </a:r>
          </a:p>
          <a:p>
            <a:pPr marL="914400" lvl="1" indent="-457200"/>
            <a:r>
              <a:rPr lang="en-US" sz="2000" dirty="0" smtClean="0"/>
              <a:t>Initially thought that unstable IO/PID periodicity was the problem</a:t>
            </a:r>
          </a:p>
          <a:p>
            <a:pPr marL="914400" lvl="1" indent="-457200"/>
            <a:r>
              <a:rPr lang="en-US" sz="2000" dirty="0" smtClean="0"/>
              <a:t>Velocity estimate was bad because of low encoder resolution.  Usual fixes are:</a:t>
            </a:r>
          </a:p>
          <a:p>
            <a:pPr marL="1257300" lvl="2" indent="-457200"/>
            <a:r>
              <a:rPr lang="en-US" sz="1800" dirty="0" smtClean="0"/>
              <a:t>Increase refresh rate, in dx/</a:t>
            </a:r>
            <a:r>
              <a:rPr lang="en-US" sz="1800" dirty="0" err="1" smtClean="0"/>
              <a:t>dt</a:t>
            </a:r>
            <a:r>
              <a:rPr lang="en-US" sz="1800" dirty="0"/>
              <a:t> </a:t>
            </a:r>
            <a:r>
              <a:rPr lang="en-US" sz="1800" dirty="0" smtClean="0"/>
              <a:t>this leads to higher peaks in velocities</a:t>
            </a:r>
          </a:p>
          <a:p>
            <a:pPr marL="1257300" lvl="2" indent="-457200"/>
            <a:r>
              <a:rPr lang="en-US" sz="1800" dirty="0" smtClean="0"/>
              <a:t>Increase damping in PID, also increases peaks in commanded torques</a:t>
            </a:r>
          </a:p>
          <a:p>
            <a:pPr marL="514350" indent="-457200"/>
            <a:r>
              <a:rPr lang="en-US" sz="2000" dirty="0" smtClean="0"/>
              <a:t>Now uses mix of:</a:t>
            </a:r>
          </a:p>
          <a:p>
            <a:pPr marL="914400" lvl="1" indent="-457200"/>
            <a:r>
              <a:rPr lang="en-US" sz="2000" dirty="0"/>
              <a:t>d</a:t>
            </a:r>
            <a:r>
              <a:rPr lang="en-US" sz="2000" dirty="0" smtClean="0"/>
              <a:t>x/</a:t>
            </a:r>
            <a:r>
              <a:rPr lang="en-US" sz="2000" dirty="0" err="1" smtClean="0"/>
              <a:t>dt</a:t>
            </a:r>
            <a:r>
              <a:rPr lang="en-US" sz="2000" dirty="0" smtClean="0"/>
              <a:t> where dx is position change since last read if dx &gt; 1 and </a:t>
            </a:r>
            <a:r>
              <a:rPr lang="en-US" sz="2000" dirty="0" err="1" smtClean="0"/>
              <a:t>dt</a:t>
            </a:r>
            <a:r>
              <a:rPr lang="en-US" sz="2000" dirty="0" smtClean="0"/>
              <a:t> is time since last read (fast motion)</a:t>
            </a:r>
          </a:p>
          <a:p>
            <a:pPr marL="914400" lvl="1" indent="-457200"/>
            <a:r>
              <a:rPr lang="en-US" sz="2000" dirty="0" smtClean="0"/>
              <a:t>1/</a:t>
            </a:r>
            <a:r>
              <a:rPr lang="en-US" sz="2000" dirty="0" err="1" smtClean="0"/>
              <a:t>dt</a:t>
            </a:r>
            <a:r>
              <a:rPr lang="en-US" sz="2000" dirty="0" smtClean="0"/>
              <a:t> where </a:t>
            </a:r>
            <a:r>
              <a:rPr lang="en-US" sz="2000" dirty="0" err="1" smtClean="0"/>
              <a:t>dt</a:t>
            </a:r>
            <a:r>
              <a:rPr lang="en-US" sz="2000" dirty="0" smtClean="0"/>
              <a:t> is time since last position change (slow motion)</a:t>
            </a:r>
          </a:p>
          <a:p>
            <a:pPr marL="57150" indent="0">
              <a:buNone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8250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RC-Talk">
  <a:themeElements>
    <a:clrScheme name="ERC-Tal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RC-Tal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RC-Tal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C-Talk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RC-Talk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C-Talk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C-Talk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C-Talk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C-Talk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1561</TotalTime>
  <Words>1542</Words>
  <Application>Microsoft Macintosh PowerPoint</Application>
  <PresentationFormat>On-screen Show (4:3)</PresentationFormat>
  <Paragraphs>271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ERC-Talk</vt:lpstr>
      <vt:lpstr>dVRK Hamlyn 2016 User meetup</vt:lpstr>
      <vt:lpstr>Outline</vt:lpstr>
      <vt:lpstr>dVRK Sites</vt:lpstr>
      <vt:lpstr>Group introduction</vt:lpstr>
      <vt:lpstr>Overall goals</vt:lpstr>
      <vt:lpstr>History, 01/15 rev 1.0</vt:lpstr>
      <vt:lpstr>History, 04/15 rev 1.1</vt:lpstr>
      <vt:lpstr>History, 10/15 rev 1.2</vt:lpstr>
      <vt:lpstr>History, rev 1.2</vt:lpstr>
      <vt:lpstr>History, 01/16 rev 1.3</vt:lpstr>
      <vt:lpstr>History, rev 1.3</vt:lpstr>
      <vt:lpstr>Hardware update: Ethernet</vt:lpstr>
      <vt:lpstr>Hardware update: SUJ</vt:lpstr>
      <vt:lpstr>Hardware update: SUJ</vt:lpstr>
      <vt:lpstr>Hardware update: SUJ</vt:lpstr>
      <vt:lpstr>Hardware update: Endoscope Focus</vt:lpstr>
      <vt:lpstr>Hardware updates</vt:lpstr>
      <vt:lpstr>Upcoming 1.4</vt:lpstr>
      <vt:lpstr>PowerPoint Presentation</vt:lpstr>
      <vt:lpstr>Upcoming 1.4</vt:lpstr>
      <vt:lpstr>Upcoming 1.4</vt:lpstr>
      <vt:lpstr>Upcoming 1.4</vt:lpstr>
      <vt:lpstr>Upcoming 1.4</vt:lpstr>
      <vt:lpstr>Upcoming 1.4</vt:lpstr>
      <vt:lpstr>Upcoming 1.4</vt:lpstr>
      <vt:lpstr>Upcoming 1.4</vt:lpstr>
      <vt:lpstr>Upcoming 1.4+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NSF CRI Proposal: Key Facts</dc:title>
  <dc:creator>Peter</dc:creator>
  <cp:lastModifiedBy>Anton Deguet</cp:lastModifiedBy>
  <cp:revision>144</cp:revision>
  <dcterms:created xsi:type="dcterms:W3CDTF">2006-08-16T00:00:00Z</dcterms:created>
  <dcterms:modified xsi:type="dcterms:W3CDTF">2016-07-01T16:15:10Z</dcterms:modified>
</cp:coreProperties>
</file>

<file path=docProps/thumbnail.jpeg>
</file>